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Roboto Black"/>
      <p:bold r:id="rId23"/>
      <p:boldItalic r:id="rId24"/>
    </p:embeddedFont>
    <p:embeddedFont>
      <p:font typeface="Roboto Medium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C3B4FC7-67C5-4B27-84F5-AA243A8462C5}">
  <a:tblStyle styleId="{9C3B4FC7-67C5-4B27-84F5-AA243A8462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Black-boldItalic.fntdata"/><Relationship Id="rId23" Type="http://schemas.openxmlformats.org/officeDocument/2006/relationships/font" Target="fonts/RobotoBlack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Computer_file" TargetMode="External"/><Relationship Id="rId3" Type="http://schemas.openxmlformats.org/officeDocument/2006/relationships/hyperlink" Target="https://en.wikipedia.org/wiki/Metadata" TargetMode="External"/><Relationship Id="rId4" Type="http://schemas.openxmlformats.org/officeDocument/2006/relationships/hyperlink" Target="https://en.wikipedia.org/wiki/BitTorrent_tracker" TargetMode="External"/><Relationship Id="rId5" Type="http://schemas.openxmlformats.org/officeDocument/2006/relationships/hyperlink" Target="https://en.wikipedia.org/wiki/Table_of_contents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f1e1e4c7b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f1e1e4c7b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Felix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MF (My Fedora)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1e1e4c7b0_1_2546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1e1e4c7b0_1_2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Behavior for Normal traffic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Samantha</a:t>
            </a:r>
            <a:endParaRPr/>
          </a:p>
        </p:txBody>
      </p:sp>
      <p:sp>
        <p:nvSpPr>
          <p:cNvPr id="187" name="Google Shape;187;gf1e1e4c7b0_1_254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f1e1e4c7b0_1_2532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f1e1e4c7b0_1_2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Behavior for Normal traffic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Samantha</a:t>
            </a:r>
            <a:endParaRPr/>
          </a:p>
        </p:txBody>
      </p:sp>
      <p:sp>
        <p:nvSpPr>
          <p:cNvPr id="203" name="Google Shape;203;gf1e1e4c7b0_1_25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1e1e4c7b0_1_1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f1e1e4c7b0_1_1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1e1e4c7b0_1_1110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1e1e4c7b0_1_1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f1e1e4c7b0_1_11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f1e1e4c7b0_1_1119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f1e1e4c7b0_1_1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Torrent a download file to a download location.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computer file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that contains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metadata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about files and folders to be distributed, and usually also a list of the network locations of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trackers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, which are computers that help participants in the system find each other and form efficient distribution groups called </a:t>
            </a:r>
            <a:r>
              <a:rPr i="1" lang="en" sz="1050">
                <a:solidFill>
                  <a:srgbClr val="202122"/>
                </a:solidFill>
                <a:highlight>
                  <a:srgbClr val="FFFFFF"/>
                </a:highlight>
              </a:rPr>
              <a:t>swarms.</a:t>
            </a:r>
            <a:endParaRPr i="1"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A torrent file acts like a </a:t>
            </a:r>
            <a:r>
              <a:rPr lang="en" sz="105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table of contents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(index) that allows computers to find information through the use of a Bittorrent client</a:t>
            </a:r>
            <a:endParaRPr i="1"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sp>
        <p:nvSpPr>
          <p:cNvPr id="243" name="Google Shape;243;gf1e1e4c7b0_1_11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f6e1d81e18_8_0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f6e1d81e18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6227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065"/>
              <a:buFont typeface="Roboto"/>
              <a:buChar char="●"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Be paranoid that big brother is watching</a:t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6227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065"/>
              <a:buFont typeface="Roboto"/>
              <a:buChar char="●"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Setting up cloud environments</a:t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6227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065"/>
              <a:buFont typeface="Roboto"/>
              <a:buChar char="●"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Availability and Stability of the environment includes cyber security</a:t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6227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065"/>
              <a:buFont typeface="Roboto"/>
              <a:buChar char="●"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Watchful of creating more secure environment at work</a:t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6227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065"/>
              <a:buFont typeface="Roboto"/>
              <a:buChar char="●"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Security should be forefront not the after thought in development and build</a:t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6227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065"/>
              <a:buFont typeface="Roboto"/>
              <a:buChar char="●"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Right balance between cost and security</a:t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6227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065"/>
              <a:buFont typeface="Roboto"/>
              <a:buChar char="●"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Be aware of the vulnerabilities if operating systems are not up to date</a:t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6227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065"/>
              <a:buFont typeface="Roboto"/>
              <a:buChar char="●"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Collaborate more with security team in different areas (We understand their language now)</a:t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eg: Improve splunk messages for faster processing</a:t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65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6227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065"/>
              <a:buFont typeface="Roboto"/>
              <a:buChar char="●"/>
            </a:pPr>
            <a:r>
              <a:rPr lang="en" sz="1065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Improve personal and home security</a:t>
            </a:r>
            <a:endParaRPr/>
          </a:p>
        </p:txBody>
      </p:sp>
      <p:sp>
        <p:nvSpPr>
          <p:cNvPr id="256" name="Google Shape;256;gf6e1d81e18_8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f1e1e4c7b0_1_1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f1e1e4c7b0_1_1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1e1e4c7b0_1_102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1e1e4c7b0_1_10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f1e1e4c7b0_1_10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1e1e4c7b0_1_10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1e1e4c7b0_1_10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1e1e4c7b0_1_10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1e1e4c7b0_1_10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Atul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f1e1e4c7b0_1_2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f1e1e4c7b0_1_2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1e1e4c7b0_1_1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f1e1e4c7b0_1_1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1e1e4c7b0_1_2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1e1e4c7b0_1_2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marR="114300" rtl="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may have more than 2 subnets.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14300" marR="114300" rtl="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Chris/Felix -&gt; Subnets</a:t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14300" marR="114300" rtl="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14300" marR="114300" rtl="0" algn="l">
              <a:lnSpc>
                <a:spcPct val="142857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f1e1e4c7b0_1_1073:notes"/>
          <p:cNvSpPr/>
          <p:nvPr>
            <p:ph idx="2" type="sldImg"/>
          </p:nvPr>
        </p:nvSpPr>
        <p:spPr>
          <a:xfrm>
            <a:off x="380206" y="685800"/>
            <a:ext cx="6097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f1e1e4c7b0_1_1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778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Wordpress traffic</a:t>
            </a:r>
            <a:endParaRPr sz="14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778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 Excessive HTTP errors (400 error), HTTP request size (packet)</a:t>
            </a:r>
            <a:endParaRPr sz="14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gf1e1e4c7b0_1_10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f1e1e4c7b0_1_1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f1e1e4c7b0_1_1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 Transition Slide">
  <p:cSld name="CUSTOM_17_2_1_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237100" y="2088475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0. Bullets 1–4 (Yellow/Green)">
  <p:cSld name="CUSTOM_2_7_1_6_1_2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1352550" y="137882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cxnSp>
        <p:nvCxnSpPr>
          <p:cNvPr id="59" name="Google Shape;59;p14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1" name="Google Shape;61;p14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14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63" name="Google Shape;63;p14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64" name="Google Shape;64;p14"/>
          <p:cNvSpPr/>
          <p:nvPr/>
        </p:nvSpPr>
        <p:spPr>
          <a:xfrm>
            <a:off x="1352550" y="2231136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1352550" y="3073850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1352550" y="3918975"/>
            <a:ext cx="7517100" cy="6213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68" name="Google Shape;68;p14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69" name="Google Shape;69;p14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1402811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 rotWithShape="1">
          <a:blip r:embed="rId3">
            <a:alphaModFix/>
          </a:blip>
          <a:srcRect b="1830" l="0" r="0" t="1830"/>
          <a:stretch/>
        </p:blipFill>
        <p:spPr>
          <a:xfrm>
            <a:off x="429768" y="2227098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 rotWithShape="1">
          <a:blip r:embed="rId4">
            <a:alphaModFix/>
          </a:blip>
          <a:srcRect b="1830" l="0" r="0" t="1830"/>
          <a:stretch/>
        </p:blipFill>
        <p:spPr>
          <a:xfrm>
            <a:off x="432306" y="3916573"/>
            <a:ext cx="785567" cy="6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 rotWithShape="1">
          <a:blip r:embed="rId2">
            <a:alphaModFix/>
          </a:blip>
          <a:srcRect b="1830" l="0" r="0" t="1830"/>
          <a:stretch/>
        </p:blipFill>
        <p:spPr>
          <a:xfrm>
            <a:off x="429768" y="3082261"/>
            <a:ext cx="785567" cy="6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 Subsection Slide">
  <p:cSld name="CUSTOM_17_2_1_1_2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2">
            <a:alphaModFix/>
          </a:blip>
          <a:srcRect b="2498" l="0" r="0" t="2489"/>
          <a:stretch/>
        </p:blipFill>
        <p:spPr>
          <a:xfrm>
            <a:off x="274320" y="274881"/>
            <a:ext cx="8595360" cy="459374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>
            <p:ph type="title"/>
          </p:nvPr>
        </p:nvSpPr>
        <p:spPr>
          <a:xfrm>
            <a:off x="274325" y="2088475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>
            <a:lvl1pPr lvl="0" rtl="0">
              <a:buNone/>
              <a:defRPr sz="1400">
                <a:solidFill>
                  <a:srgbClr val="FFFFFF"/>
                </a:solidFill>
              </a:defRPr>
            </a:lvl1pPr>
            <a:lvl2pPr lvl="1" rtl="0">
              <a:buNone/>
              <a:defRPr sz="1400">
                <a:solidFill>
                  <a:srgbClr val="FFFFFF"/>
                </a:solidFill>
              </a:defRPr>
            </a:lvl2pPr>
            <a:lvl3pPr lvl="2" rtl="0">
              <a:buNone/>
              <a:defRPr sz="1400">
                <a:solidFill>
                  <a:srgbClr val="FFFFFF"/>
                </a:solidFill>
              </a:defRPr>
            </a:lvl3pPr>
            <a:lvl4pPr lvl="3" rtl="0">
              <a:buNone/>
              <a:defRPr sz="1400">
                <a:solidFill>
                  <a:srgbClr val="FFFFFF"/>
                </a:solidFill>
              </a:defRPr>
            </a:lvl4pPr>
            <a:lvl5pPr lvl="4" rtl="0">
              <a:buNone/>
              <a:defRPr sz="1400">
                <a:solidFill>
                  <a:srgbClr val="FFFFFF"/>
                </a:solidFill>
              </a:defRPr>
            </a:lvl5pPr>
            <a:lvl6pPr lvl="5" rtl="0">
              <a:buNone/>
              <a:defRPr sz="1400">
                <a:solidFill>
                  <a:srgbClr val="FFFFFF"/>
                </a:solidFill>
              </a:defRPr>
            </a:lvl6pPr>
            <a:lvl7pPr lvl="6" rtl="0">
              <a:buNone/>
              <a:defRPr sz="1400">
                <a:solidFill>
                  <a:srgbClr val="FFFFFF"/>
                </a:solidFill>
              </a:defRPr>
            </a:lvl7pPr>
            <a:lvl8pPr lvl="7" rtl="0">
              <a:buNone/>
              <a:defRPr sz="1400">
                <a:solidFill>
                  <a:srgbClr val="FFFFFF"/>
                </a:solidFill>
              </a:defRPr>
            </a:lvl8pPr>
            <a:lvl9pPr lvl="8" rtl="0">
              <a:buNone/>
              <a:defRPr sz="14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5"/>
          <p:cNvSpPr txBox="1"/>
          <p:nvPr>
            <p:ph idx="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. Text with Sidebar">
  <p:cSld name="CUSTOM_2_4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 b="119" l="0" r="0" t="119"/>
          <a:stretch/>
        </p:blipFill>
        <p:spPr>
          <a:xfrm>
            <a:off x="7048950" y="910275"/>
            <a:ext cx="1828800" cy="378479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0" y="675975"/>
            <a:ext cx="66747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83" name="Google Shape;83;p16"/>
          <p:cNvSpPr txBox="1"/>
          <p:nvPr>
            <p:ph idx="2" type="body"/>
          </p:nvPr>
        </p:nvSpPr>
        <p:spPr>
          <a:xfrm>
            <a:off x="0" y="1245800"/>
            <a:ext cx="6699600" cy="3897600"/>
          </a:xfrm>
          <a:prstGeom prst="rect">
            <a:avLst/>
          </a:prstGeom>
        </p:spPr>
        <p:txBody>
          <a:bodyPr anchorCtr="0" anchor="t" bIns="914400" lIns="457200" spcFirstLastPara="1" rIns="45720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3" type="subTitle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  <a:ln cap="flat" cmpd="sng" w="9525">
            <a:solidFill>
              <a:srgbClr val="DBD9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85" name="Google Shape;85;p16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6" name="Google Shape;86;p16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7" name="Google Shape;87;p16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6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6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 Text Only">
  <p:cSld name="CUSTOM_2_7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cxnSp>
        <p:nvCxnSpPr>
          <p:cNvPr id="93" name="Google Shape;93;p17"/>
          <p:cNvCxnSpPr/>
          <p:nvPr/>
        </p:nvCxnSpPr>
        <p:spPr>
          <a:xfrm>
            <a:off x="274375" y="640080"/>
            <a:ext cx="85956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>
            <a:lvl1pPr lvl="0" rtl="0">
              <a:buNone/>
              <a:defRPr sz="600">
                <a:solidFill>
                  <a:srgbClr val="000000"/>
                </a:solidFill>
              </a:defRPr>
            </a:lvl1pPr>
            <a:lvl2pPr lvl="1" rtl="0">
              <a:buNone/>
              <a:defRPr sz="600">
                <a:solidFill>
                  <a:srgbClr val="000000"/>
                </a:solidFill>
              </a:defRPr>
            </a:lvl2pPr>
            <a:lvl3pPr lvl="2" rtl="0">
              <a:buNone/>
              <a:defRPr sz="600">
                <a:solidFill>
                  <a:srgbClr val="000000"/>
                </a:solidFill>
              </a:defRPr>
            </a:lvl3pPr>
            <a:lvl4pPr lvl="3" rtl="0">
              <a:buNone/>
              <a:defRPr sz="600">
                <a:solidFill>
                  <a:srgbClr val="000000"/>
                </a:solidFill>
              </a:defRPr>
            </a:lvl4pPr>
            <a:lvl5pPr lvl="4" rtl="0">
              <a:buNone/>
              <a:defRPr sz="600">
                <a:solidFill>
                  <a:srgbClr val="000000"/>
                </a:solidFill>
              </a:defRPr>
            </a:lvl5pPr>
            <a:lvl6pPr lvl="5" rtl="0">
              <a:buNone/>
              <a:defRPr sz="600">
                <a:solidFill>
                  <a:srgbClr val="000000"/>
                </a:solidFill>
              </a:defRPr>
            </a:lvl6pPr>
            <a:lvl7pPr lvl="6" rtl="0">
              <a:buNone/>
              <a:defRPr sz="600">
                <a:solidFill>
                  <a:srgbClr val="000000"/>
                </a:solidFill>
              </a:defRPr>
            </a:lvl7pPr>
            <a:lvl8pPr lvl="7" rtl="0">
              <a:buNone/>
              <a:defRPr sz="600">
                <a:solidFill>
                  <a:srgbClr val="000000"/>
                </a:solidFill>
              </a:defRPr>
            </a:lvl8pPr>
            <a:lvl9pPr lvl="8" rtl="0">
              <a:buNone/>
              <a:defRPr sz="600"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5" name="Google Shape;95;p17"/>
          <p:cNvCxnSpPr/>
          <p:nvPr/>
        </p:nvCxnSpPr>
        <p:spPr>
          <a:xfrm>
            <a:off x="274320" y="4906455"/>
            <a:ext cx="8595600" cy="10200"/>
          </a:xfrm>
          <a:prstGeom prst="straightConnector1">
            <a:avLst/>
          </a:prstGeom>
          <a:noFill/>
          <a:ln cap="flat" cmpd="sng" w="9525">
            <a:solidFill>
              <a:srgbClr val="A9B7C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/>
            </a:lvl9pPr>
          </a:lstStyle>
          <a:p/>
        </p:txBody>
      </p:sp>
      <p:sp>
        <p:nvSpPr>
          <p:cNvPr id="97" name="Google Shape;97;p17"/>
          <p:cNvSpPr txBox="1"/>
          <p:nvPr>
            <p:ph idx="3" type="body"/>
          </p:nvPr>
        </p:nvSpPr>
        <p:spPr>
          <a:xfrm>
            <a:off x="175" y="1284250"/>
            <a:ext cx="9144000" cy="3622200"/>
          </a:xfrm>
          <a:prstGeom prst="rect">
            <a:avLst/>
          </a:prstGeom>
        </p:spPr>
        <p:txBody>
          <a:bodyPr anchorCtr="0" anchor="t" bIns="914400" lIns="457200" spcFirstLastPara="1" rIns="45720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■"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●"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Font typeface="Roboto"/>
              <a:buChar char="○"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Font typeface="Roboto"/>
              <a:buChar char="■"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26.png"/><Relationship Id="rId5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14.png"/><Relationship Id="rId5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5" Type="http://schemas.openxmlformats.org/officeDocument/2006/relationships/image" Target="../media/image23.png"/><Relationship Id="rId6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Relationship Id="rId4" Type="http://schemas.openxmlformats.org/officeDocument/2006/relationships/image" Target="../media/image2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raw.io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274350" y="1703925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Forensic Analysis</a:t>
            </a:r>
            <a:endParaRPr sz="3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" sz="3100">
                <a:latin typeface="Roboto"/>
                <a:ea typeface="Roboto"/>
                <a:cs typeface="Roboto"/>
                <a:sym typeface="Roboto"/>
              </a:rPr>
              <a:t>The Art of </a:t>
            </a:r>
            <a:r>
              <a:rPr i="1" lang="en" sz="3100">
                <a:latin typeface="Roboto"/>
                <a:ea typeface="Roboto"/>
                <a:cs typeface="Roboto"/>
                <a:sym typeface="Roboto"/>
              </a:rPr>
              <a:t>Discovery</a:t>
            </a:r>
            <a:endParaRPr i="1" sz="3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8"/>
          <p:cNvSpPr txBox="1"/>
          <p:nvPr>
            <p:ph idx="1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/>
        </p:nvSpPr>
        <p:spPr>
          <a:xfrm>
            <a:off x="137925" y="4280975"/>
            <a:ext cx="8936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Purple Hat</a:t>
            </a:r>
            <a:r>
              <a:rPr b="1"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Presentation by:</a:t>
            </a: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By Mcards (</a:t>
            </a:r>
            <a:r>
              <a:rPr lang="en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elvyn, </a:t>
            </a:r>
            <a:r>
              <a:rPr lang="en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elix, </a:t>
            </a:r>
            <a:r>
              <a:rPr lang="en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hris, </a:t>
            </a:r>
            <a:r>
              <a:rPr lang="en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tul, </a:t>
            </a:r>
            <a:r>
              <a:rPr lang="en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amesh, </a:t>
            </a:r>
            <a:r>
              <a:rPr lang="en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onna, and </a:t>
            </a:r>
            <a:r>
              <a:rPr lang="en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amantha)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988" y="421975"/>
            <a:ext cx="1876024" cy="12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2340" y="4248525"/>
            <a:ext cx="1110951" cy="66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web traffic</a:t>
            </a:r>
            <a:endParaRPr/>
          </a:p>
        </p:txBody>
      </p:sp>
      <p:sp>
        <p:nvSpPr>
          <p:cNvPr id="190" name="Google Shape;190;p27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457200" spcFirstLastPara="1" rIns="457200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Summarize the following: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191" name="Google Shape;191;p27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27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7"/>
          <p:cNvSpPr txBox="1"/>
          <p:nvPr>
            <p:ph idx="3" type="body"/>
          </p:nvPr>
        </p:nvSpPr>
        <p:spPr>
          <a:xfrm>
            <a:off x="-12300" y="1294450"/>
            <a:ext cx="3593700" cy="3622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fadeDir="5400012" kx="0" rotWithShape="0" algn="bl" stPos="0" sy="-100000" ky="0"/>
          </a:effectLst>
        </p:spPr>
        <p:txBody>
          <a:bodyPr anchorCtr="0" anchor="t" bIns="914400" lIns="457200" spcFirstLastPara="1" rIns="457200" wrap="square" tIns="0">
            <a:noAutofit/>
          </a:bodyPr>
          <a:lstStyle/>
          <a:p>
            <a:pPr indent="-177800" lvl="0" marL="177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kind of traffic? </a:t>
            </a:r>
            <a:endParaRPr/>
          </a:p>
          <a:p>
            <a:pPr indent="-177800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Internet traffic to websites</a:t>
            </a:r>
            <a:endParaRPr>
              <a:solidFill>
                <a:srgbClr val="0000FF"/>
              </a:solidFill>
            </a:endParaRPr>
          </a:p>
          <a:p>
            <a:pPr indent="-177800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 Protocol: </a:t>
            </a:r>
            <a:r>
              <a:rPr lang="en">
                <a:solidFill>
                  <a:srgbClr val="0000FF"/>
                </a:solidFill>
              </a:rPr>
              <a:t>HTTP</a:t>
            </a:r>
            <a:endParaRPr>
              <a:solidFill>
                <a:srgbClr val="0000FF"/>
              </a:solidFill>
            </a:endParaRPr>
          </a:p>
          <a:p>
            <a:pPr indent="-177800" lvl="0" marL="177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0000FF"/>
                </a:solidFill>
              </a:rPr>
              <a:t>User was surfing the web</a:t>
            </a:r>
            <a:endParaRPr/>
          </a:p>
          <a:p>
            <a:pPr indent="-177800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Site were they browsing? </a:t>
            </a:r>
            <a:endParaRPr/>
          </a:p>
          <a:p>
            <a:pPr indent="-177800" lvl="2" marL="5207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■"/>
            </a:pPr>
            <a:r>
              <a:rPr lang="en">
                <a:solidFill>
                  <a:srgbClr val="0000FF"/>
                </a:solidFill>
              </a:rPr>
              <a:t>Instagram, Blogging Tips</a:t>
            </a:r>
            <a:endParaRPr>
              <a:solidFill>
                <a:srgbClr val="0000FF"/>
              </a:solidFill>
            </a:endParaRPr>
          </a:p>
          <a:p>
            <a:pPr indent="-177800" lvl="0" marL="177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Interesting files:</a:t>
            </a:r>
            <a:endParaRPr/>
          </a:p>
          <a:p>
            <a:pPr indent="-177800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Blogging-Tips-1.png</a:t>
            </a:r>
            <a:endParaRPr>
              <a:solidFill>
                <a:srgbClr val="0000FF"/>
              </a:solidFill>
            </a:endParaRPr>
          </a:p>
          <a:p>
            <a:pPr indent="-177800" lvl="1" marL="342900" rtl="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small-logo.png</a:t>
            </a:r>
            <a:endParaRPr>
              <a:solidFill>
                <a:srgbClr val="0000FF"/>
              </a:solidFill>
            </a:endParaRPr>
          </a:p>
        </p:txBody>
      </p:sp>
      <p:grpSp>
        <p:nvGrpSpPr>
          <p:cNvPr id="194" name="Google Shape;194;p27"/>
          <p:cNvGrpSpPr/>
          <p:nvPr/>
        </p:nvGrpSpPr>
        <p:grpSpPr>
          <a:xfrm>
            <a:off x="3005225" y="824100"/>
            <a:ext cx="5927974" cy="1933875"/>
            <a:chOff x="3032775" y="1604800"/>
            <a:chExt cx="5927974" cy="1933875"/>
          </a:xfrm>
        </p:grpSpPr>
        <p:pic>
          <p:nvPicPr>
            <p:cNvPr id="195" name="Google Shape;195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032775" y="1604800"/>
              <a:ext cx="5927974" cy="19338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6" name="Google Shape;196;p27"/>
            <p:cNvSpPr/>
            <p:nvPr/>
          </p:nvSpPr>
          <p:spPr>
            <a:xfrm>
              <a:off x="3032775" y="2348650"/>
              <a:ext cx="5892900" cy="2658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27"/>
          <p:cNvGrpSpPr/>
          <p:nvPr/>
        </p:nvGrpSpPr>
        <p:grpSpPr>
          <a:xfrm>
            <a:off x="4571998" y="1870472"/>
            <a:ext cx="2730724" cy="3046189"/>
            <a:chOff x="4375590" y="1805099"/>
            <a:chExt cx="2927135" cy="3152099"/>
          </a:xfrm>
        </p:grpSpPr>
        <p:pic>
          <p:nvPicPr>
            <p:cNvPr id="198" name="Google Shape;198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375590" y="1805099"/>
              <a:ext cx="2927135" cy="31520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30325" y="2276204"/>
              <a:ext cx="1092475" cy="623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web traffic</a:t>
            </a:r>
            <a:endParaRPr/>
          </a:p>
        </p:txBody>
      </p:sp>
      <p:sp>
        <p:nvSpPr>
          <p:cNvPr id="206" name="Google Shape;206;p28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457200" spcFirstLastPara="1" rIns="457200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Summarize the following: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207" name="Google Shape;207;p28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" name="Google Shape;208;p28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8"/>
          <p:cNvSpPr txBox="1"/>
          <p:nvPr>
            <p:ph idx="3" type="body"/>
          </p:nvPr>
        </p:nvSpPr>
        <p:spPr>
          <a:xfrm>
            <a:off x="-12300" y="1294450"/>
            <a:ext cx="4218900" cy="3622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fadeDir="5400012" kx="0" rotWithShape="0" algn="bl" stPos="0" sy="-100000" ky="0"/>
          </a:effectLst>
        </p:spPr>
        <p:txBody>
          <a:bodyPr anchorCtr="0" anchor="t" bIns="914400" lIns="457200" spcFirstLastPara="1" rIns="457200" wrap="square" tIns="0">
            <a:noAutofit/>
          </a:bodyPr>
          <a:lstStyle/>
          <a:p>
            <a:pPr indent="-177800" lvl="0" marL="177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What kind of traffic? </a:t>
            </a:r>
            <a:endParaRPr/>
          </a:p>
          <a:p>
            <a:pPr indent="-177800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Internet traffic to websites</a:t>
            </a:r>
            <a:endParaRPr>
              <a:solidFill>
                <a:srgbClr val="0000FF"/>
              </a:solidFill>
            </a:endParaRPr>
          </a:p>
          <a:p>
            <a:pPr indent="-177800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 Protocol: </a:t>
            </a:r>
            <a:r>
              <a:rPr lang="en">
                <a:solidFill>
                  <a:srgbClr val="0000FF"/>
                </a:solidFill>
              </a:rPr>
              <a:t>HTTP</a:t>
            </a:r>
            <a:endParaRPr>
              <a:solidFill>
                <a:srgbClr val="0000FF"/>
              </a:solidFill>
            </a:endParaRPr>
          </a:p>
          <a:p>
            <a:pPr indent="-177800" lvl="0" marL="177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0000FF"/>
                </a:solidFill>
              </a:rPr>
              <a:t>User was surfing the web</a:t>
            </a:r>
            <a:endParaRPr/>
          </a:p>
          <a:p>
            <a:pPr indent="-177800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Which site were they browsing? </a:t>
            </a:r>
            <a:r>
              <a:rPr lang="en">
                <a:solidFill>
                  <a:srgbClr val="0000FF"/>
                </a:solidFill>
              </a:rPr>
              <a:t>Mailmuch.co</a:t>
            </a:r>
            <a:endParaRPr>
              <a:solidFill>
                <a:srgbClr val="0000FF"/>
              </a:solidFill>
            </a:endParaRPr>
          </a:p>
          <a:p>
            <a:pPr indent="-177800" lvl="0" marL="177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Interesting files/sites:</a:t>
            </a:r>
            <a:endParaRPr/>
          </a:p>
          <a:p>
            <a:pPr indent="-177800" lvl="1" marL="342900" rtl="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400"/>
              <a:buChar char="○"/>
            </a:pPr>
            <a:r>
              <a:rPr lang="en">
                <a:solidFill>
                  <a:srgbClr val="0000FF"/>
                </a:solidFill>
              </a:rPr>
              <a:t>a.mailmuch.co</a:t>
            </a:r>
            <a:endParaRPr>
              <a:solidFill>
                <a:srgbClr val="0000FF"/>
              </a:solidFill>
            </a:endParaRPr>
          </a:p>
        </p:txBody>
      </p:sp>
      <p:pic>
        <p:nvPicPr>
          <p:cNvPr id="210" name="Google Shape;21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9859" y="1040784"/>
            <a:ext cx="5077924" cy="1232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4925" y="2844999"/>
            <a:ext cx="5546900" cy="1725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8"/>
          <p:cNvSpPr/>
          <p:nvPr/>
        </p:nvSpPr>
        <p:spPr>
          <a:xfrm>
            <a:off x="3489475" y="1646650"/>
            <a:ext cx="5077800" cy="168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8"/>
          <p:cNvSpPr/>
          <p:nvPr/>
        </p:nvSpPr>
        <p:spPr>
          <a:xfrm>
            <a:off x="4271100" y="2845000"/>
            <a:ext cx="2470800" cy="1680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38301" y="2571218"/>
            <a:ext cx="2105700" cy="22731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pic>
        <p:nvPicPr>
          <p:cNvPr id="220" name="Google Shape;22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25" y="294888"/>
            <a:ext cx="8495950" cy="45537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9"/>
          <p:cNvSpPr txBox="1"/>
          <p:nvPr>
            <p:ph type="title"/>
          </p:nvPr>
        </p:nvSpPr>
        <p:spPr>
          <a:xfrm>
            <a:off x="274334" y="2006013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Malicious Activity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Malware download</a:t>
            </a:r>
            <a:endParaRPr/>
          </a:p>
        </p:txBody>
      </p:sp>
      <p:sp>
        <p:nvSpPr>
          <p:cNvPr id="228" name="Google Shape;228;p30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229" name="Google Shape;229;p30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30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/>
          <p:cNvSpPr txBox="1"/>
          <p:nvPr>
            <p:ph idx="3" type="body"/>
          </p:nvPr>
        </p:nvSpPr>
        <p:spPr>
          <a:xfrm>
            <a:off x="102075" y="1114250"/>
            <a:ext cx="4040400" cy="2264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400" lIns="457200" spcFirstLastPara="1" rIns="457200" wrap="square" tIns="0">
            <a:normAutofit fontScale="25000" lnSpcReduction="20000"/>
          </a:bodyPr>
          <a:lstStyle/>
          <a:p>
            <a:pPr indent="-179509" lvl="0" marL="177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707">
                <a:solidFill>
                  <a:schemeClr val="dk1"/>
                </a:solidFill>
              </a:rPr>
              <a:t>Protocol</a:t>
            </a:r>
            <a:endParaRPr sz="5707">
              <a:solidFill>
                <a:schemeClr val="dk1"/>
              </a:solidFill>
            </a:endParaRPr>
          </a:p>
          <a:p>
            <a:pPr indent="-179509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○"/>
            </a:pPr>
            <a:r>
              <a:rPr lang="en" sz="5707">
                <a:solidFill>
                  <a:srgbClr val="0000FF"/>
                </a:solidFill>
              </a:rPr>
              <a:t>HTTP</a:t>
            </a:r>
            <a:endParaRPr sz="5707">
              <a:solidFill>
                <a:srgbClr val="0000FF"/>
              </a:solidFill>
            </a:endParaRPr>
          </a:p>
          <a:p>
            <a:pPr indent="-179509" lvl="0" marL="177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707">
                <a:solidFill>
                  <a:schemeClr val="dk1"/>
                </a:solidFill>
              </a:rPr>
              <a:t>Network traffic analysis</a:t>
            </a:r>
            <a:endParaRPr sz="5707">
              <a:solidFill>
                <a:schemeClr val="dk1"/>
              </a:solidFill>
            </a:endParaRPr>
          </a:p>
          <a:p>
            <a:pPr indent="-179509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○"/>
            </a:pPr>
            <a:r>
              <a:rPr lang="en" sz="5707">
                <a:solidFill>
                  <a:srgbClr val="0000FF"/>
                </a:solidFill>
              </a:rPr>
              <a:t>User downloaded a malware to the 10.6.12.203 machine</a:t>
            </a:r>
            <a:endParaRPr sz="5707">
              <a:solidFill>
                <a:srgbClr val="0000FF"/>
              </a:solidFill>
            </a:endParaRPr>
          </a:p>
          <a:p>
            <a:pPr indent="-179509" lvl="0" marL="1778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707">
                <a:solidFill>
                  <a:schemeClr val="dk1"/>
                </a:solidFill>
              </a:rPr>
              <a:t>Malware type</a:t>
            </a:r>
            <a:endParaRPr sz="5707">
              <a:solidFill>
                <a:schemeClr val="dk1"/>
              </a:solidFill>
            </a:endParaRPr>
          </a:p>
          <a:p>
            <a:pPr indent="-179509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○"/>
            </a:pPr>
            <a:r>
              <a:rPr lang="en" sz="5707">
                <a:solidFill>
                  <a:srgbClr val="0000FF"/>
                </a:solidFill>
              </a:rPr>
              <a:t>Trojan</a:t>
            </a:r>
            <a:endParaRPr sz="5707">
              <a:solidFill>
                <a:srgbClr val="0000FF"/>
              </a:solidFill>
            </a:endParaRPr>
          </a:p>
          <a:p>
            <a:pPr indent="-179509" lvl="0" marL="177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707">
                <a:solidFill>
                  <a:schemeClr val="dk1"/>
                </a:solidFill>
              </a:rPr>
              <a:t>Interesting file</a:t>
            </a:r>
            <a:endParaRPr sz="5707">
              <a:solidFill>
                <a:schemeClr val="dk1"/>
              </a:solidFill>
            </a:endParaRPr>
          </a:p>
          <a:p>
            <a:pPr indent="-179509" lvl="1" marL="3429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ct val="100000"/>
              <a:buChar char="○"/>
            </a:pPr>
            <a:r>
              <a:rPr lang="en" sz="5707">
                <a:solidFill>
                  <a:srgbClr val="0000FF"/>
                </a:solidFill>
              </a:rPr>
              <a:t>June11.dll</a:t>
            </a:r>
            <a:endParaRPr sz="5707">
              <a:solidFill>
                <a:srgbClr val="0000FF"/>
              </a:solidFill>
            </a:endParaRPr>
          </a:p>
          <a:p>
            <a:pPr indent="0" lvl="0" marL="177800" rtl="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232" name="Google Shape;232;p30"/>
          <p:cNvGrpSpPr/>
          <p:nvPr/>
        </p:nvGrpSpPr>
        <p:grpSpPr>
          <a:xfrm>
            <a:off x="3647175" y="909625"/>
            <a:ext cx="5088551" cy="3104725"/>
            <a:chOff x="3647175" y="909625"/>
            <a:chExt cx="5088551" cy="3104725"/>
          </a:xfrm>
        </p:grpSpPr>
        <p:pic>
          <p:nvPicPr>
            <p:cNvPr id="233" name="Google Shape;233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647175" y="909625"/>
              <a:ext cx="5088551" cy="3104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4" name="Google Shape;234;p30"/>
            <p:cNvSpPr/>
            <p:nvPr/>
          </p:nvSpPr>
          <p:spPr>
            <a:xfrm>
              <a:off x="4387650" y="2405675"/>
              <a:ext cx="1627800" cy="6447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" name="Google Shape;235;p30"/>
          <p:cNvGrpSpPr/>
          <p:nvPr/>
        </p:nvGrpSpPr>
        <p:grpSpPr>
          <a:xfrm>
            <a:off x="1307325" y="3483163"/>
            <a:ext cx="5156824" cy="1329275"/>
            <a:chOff x="3778025" y="1040775"/>
            <a:chExt cx="5156824" cy="1329275"/>
          </a:xfrm>
        </p:grpSpPr>
        <p:pic>
          <p:nvPicPr>
            <p:cNvPr id="236" name="Google Shape;236;p30"/>
            <p:cNvPicPr preferRelativeResize="0"/>
            <p:nvPr/>
          </p:nvPicPr>
          <p:blipFill rotWithShape="1">
            <a:blip r:embed="rId4">
              <a:alphaModFix/>
            </a:blip>
            <a:srcRect b="26595" l="1082" r="22686" t="34853"/>
            <a:stretch/>
          </p:blipFill>
          <p:spPr>
            <a:xfrm>
              <a:off x="3778025" y="1040775"/>
              <a:ext cx="5156824" cy="12798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7" name="Google Shape;237;p30"/>
            <p:cNvSpPr/>
            <p:nvPr/>
          </p:nvSpPr>
          <p:spPr>
            <a:xfrm>
              <a:off x="3848775" y="2051750"/>
              <a:ext cx="2922000" cy="3183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8" name="Google Shape;23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4700" y="3276975"/>
            <a:ext cx="1612775" cy="145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5300" y="3219550"/>
            <a:ext cx="1565925" cy="1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Illegal download</a:t>
            </a:r>
            <a:endParaRPr/>
          </a:p>
        </p:txBody>
      </p:sp>
      <p:sp>
        <p:nvSpPr>
          <p:cNvPr id="246" name="Google Shape;246;p31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247" name="Google Shape;247;p31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31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1"/>
          <p:cNvSpPr txBox="1"/>
          <p:nvPr>
            <p:ph idx="3" type="body"/>
          </p:nvPr>
        </p:nvSpPr>
        <p:spPr>
          <a:xfrm>
            <a:off x="0" y="1109750"/>
            <a:ext cx="8732100" cy="1952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400" lIns="457200" spcFirstLastPara="1" rIns="457200" wrap="square" tIns="0">
            <a:noAutofit/>
          </a:bodyPr>
          <a:lstStyle/>
          <a:p>
            <a:pPr indent="-168910" lvl="0" marL="1778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60"/>
              <a:buChar char="●"/>
            </a:pPr>
            <a:r>
              <a:rPr lang="en" sz="1260">
                <a:solidFill>
                  <a:schemeClr val="dk1"/>
                </a:solidFill>
              </a:rPr>
              <a:t>Protocol</a:t>
            </a:r>
            <a:endParaRPr sz="1260">
              <a:solidFill>
                <a:schemeClr val="dk1"/>
              </a:solidFill>
            </a:endParaRPr>
          </a:p>
          <a:p>
            <a:pPr indent="-168910" lvl="1" marL="3429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260"/>
              <a:buChar char="○"/>
            </a:pPr>
            <a:r>
              <a:rPr lang="en" sz="1260">
                <a:solidFill>
                  <a:srgbClr val="0000FF"/>
                </a:solidFill>
              </a:rPr>
              <a:t>HTTP</a:t>
            </a:r>
            <a:endParaRPr sz="1260">
              <a:solidFill>
                <a:srgbClr val="0000FF"/>
              </a:solidFill>
            </a:endParaRPr>
          </a:p>
          <a:p>
            <a:pPr indent="-168910" lvl="0" marL="1778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60"/>
              <a:buChar char="●"/>
            </a:pPr>
            <a:r>
              <a:rPr lang="en" sz="1260">
                <a:solidFill>
                  <a:schemeClr val="dk1"/>
                </a:solidFill>
              </a:rPr>
              <a:t>Traffic</a:t>
            </a:r>
            <a:endParaRPr sz="1260">
              <a:solidFill>
                <a:schemeClr val="dk1"/>
              </a:solidFill>
            </a:endParaRPr>
          </a:p>
          <a:p>
            <a:pPr indent="-168910" lvl="1" marL="3429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260"/>
              <a:buChar char="○"/>
            </a:pPr>
            <a:r>
              <a:rPr lang="en" sz="1260">
                <a:solidFill>
                  <a:srgbClr val="0000FF"/>
                </a:solidFill>
              </a:rPr>
              <a:t>User was browsing www.publicdomaintorrents.com</a:t>
            </a:r>
            <a:endParaRPr sz="1260">
              <a:solidFill>
                <a:srgbClr val="0000FF"/>
              </a:solidFill>
            </a:endParaRPr>
          </a:p>
          <a:p>
            <a:pPr indent="-168910" lvl="0" marL="1778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60"/>
              <a:buChar char="●"/>
            </a:pPr>
            <a:r>
              <a:rPr lang="en" sz="1260">
                <a:solidFill>
                  <a:schemeClr val="dk1"/>
                </a:solidFill>
              </a:rPr>
              <a:t>Malware/interesting file type</a:t>
            </a:r>
            <a:endParaRPr sz="1260">
              <a:solidFill>
                <a:schemeClr val="dk1"/>
              </a:solidFill>
            </a:endParaRPr>
          </a:p>
          <a:p>
            <a:pPr indent="-168910" lvl="1" marL="3429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rgbClr val="0000FF"/>
              </a:buClr>
              <a:buSzPts val="1260"/>
              <a:buChar char="○"/>
            </a:pPr>
            <a:r>
              <a:rPr lang="en" sz="1260">
                <a:solidFill>
                  <a:srgbClr val="0000FF"/>
                </a:solidFill>
              </a:rPr>
              <a:t>Torrent</a:t>
            </a:r>
            <a:endParaRPr sz="1260">
              <a:solidFill>
                <a:srgbClr val="0000FF"/>
              </a:solidFill>
            </a:endParaRPr>
          </a:p>
          <a:p>
            <a:pPr indent="-168910" lvl="0" marL="1778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60"/>
              <a:buChar char="●"/>
            </a:pPr>
            <a:r>
              <a:rPr lang="en" sz="1260">
                <a:solidFill>
                  <a:schemeClr val="dk1"/>
                </a:solidFill>
              </a:rPr>
              <a:t>Interesting files</a:t>
            </a:r>
            <a:endParaRPr sz="1260">
              <a:solidFill>
                <a:schemeClr val="dk1"/>
              </a:solidFill>
            </a:endParaRPr>
          </a:p>
          <a:p>
            <a:pPr indent="-168910" lvl="1" marL="34290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rgbClr val="0000FF"/>
              </a:buClr>
              <a:buSzPts val="1260"/>
              <a:buChar char="○"/>
            </a:pPr>
            <a:r>
              <a:rPr lang="en" sz="1260">
                <a:solidFill>
                  <a:srgbClr val="0000FF"/>
                </a:solidFill>
              </a:rPr>
              <a:t>Betty_Boop_Rhythm_on_the_Reservation.avi.torrent</a:t>
            </a:r>
            <a:endParaRPr sz="1260">
              <a:solidFill>
                <a:srgbClr val="0000FF"/>
              </a:solidFill>
            </a:endParaRPr>
          </a:p>
        </p:txBody>
      </p:sp>
      <p:pic>
        <p:nvPicPr>
          <p:cNvPr id="250" name="Google Shape;250;p31"/>
          <p:cNvPicPr preferRelativeResize="0"/>
          <p:nvPr/>
        </p:nvPicPr>
        <p:blipFill rotWithShape="1">
          <a:blip r:embed="rId3">
            <a:alphaModFix/>
          </a:blip>
          <a:srcRect b="0" l="0" r="0" t="48365"/>
          <a:stretch/>
        </p:blipFill>
        <p:spPr>
          <a:xfrm>
            <a:off x="1252244" y="3258460"/>
            <a:ext cx="6076032" cy="1636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/>
          <p:nvPr/>
        </p:nvSpPr>
        <p:spPr>
          <a:xfrm>
            <a:off x="1432875" y="4510688"/>
            <a:ext cx="5602800" cy="318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2" name="Google Shape;25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1525" y="1044376"/>
            <a:ext cx="4098150" cy="172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9" name="Google Shape;259;p32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0" name="Google Shape;26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50" y="-22175"/>
            <a:ext cx="9077500" cy="518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/>
          <p:nvPr>
            <p:ph type="title"/>
          </p:nvPr>
        </p:nvSpPr>
        <p:spPr>
          <a:xfrm>
            <a:off x="274334" y="2006013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33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pic>
        <p:nvPicPr>
          <p:cNvPr id="267" name="Google Shape;26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0588" y="825250"/>
            <a:ext cx="1876024" cy="12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790" y="4015050"/>
            <a:ext cx="1110951" cy="66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3"/>
          <p:cNvSpPr txBox="1"/>
          <p:nvPr/>
        </p:nvSpPr>
        <p:spPr>
          <a:xfrm>
            <a:off x="1719225" y="4328275"/>
            <a:ext cx="4874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Copyright © 2021 All Rights Reserved</a:t>
            </a:r>
            <a:endParaRPr sz="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19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9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document contains the following resources: </a:t>
            </a:r>
            <a:endParaRPr/>
          </a:p>
        </p:txBody>
      </p:sp>
      <p:sp>
        <p:nvSpPr>
          <p:cNvPr id="116" name="Google Shape;116;p19"/>
          <p:cNvSpPr txBox="1"/>
          <p:nvPr>
            <p:ph idx="3" type="subTitle"/>
          </p:nvPr>
        </p:nvSpPr>
        <p:spPr>
          <a:xfrm>
            <a:off x="12225" y="1398000"/>
            <a:ext cx="91440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Network Topology &amp; Critical Vulnerabilities</a:t>
            </a:r>
            <a:endParaRPr b="1"/>
          </a:p>
        </p:txBody>
      </p:sp>
      <p:sp>
        <p:nvSpPr>
          <p:cNvPr id="117" name="Google Shape;117;p19"/>
          <p:cNvSpPr txBox="1"/>
          <p:nvPr>
            <p:ph idx="4" type="subTitle"/>
          </p:nvPr>
        </p:nvSpPr>
        <p:spPr>
          <a:xfrm>
            <a:off x="-12225" y="2233550"/>
            <a:ext cx="91686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Traffic Profile</a:t>
            </a:r>
            <a:endParaRPr/>
          </a:p>
        </p:txBody>
      </p:sp>
      <p:sp>
        <p:nvSpPr>
          <p:cNvPr id="118" name="Google Shape;118;p19"/>
          <p:cNvSpPr txBox="1"/>
          <p:nvPr>
            <p:ph idx="5" type="subTitle"/>
          </p:nvPr>
        </p:nvSpPr>
        <p:spPr>
          <a:xfrm>
            <a:off x="0" y="3076275"/>
            <a:ext cx="91686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Normal Activity</a:t>
            </a:r>
            <a:endParaRPr/>
          </a:p>
        </p:txBody>
      </p:sp>
      <p:sp>
        <p:nvSpPr>
          <p:cNvPr id="119" name="Google Shape;119;p19"/>
          <p:cNvSpPr txBox="1"/>
          <p:nvPr>
            <p:ph idx="6" type="subTitle"/>
          </p:nvPr>
        </p:nvSpPr>
        <p:spPr>
          <a:xfrm>
            <a:off x="-12300" y="3918975"/>
            <a:ext cx="9168600" cy="606900"/>
          </a:xfrm>
          <a:prstGeom prst="rect">
            <a:avLst/>
          </a:prstGeom>
        </p:spPr>
        <p:txBody>
          <a:bodyPr anchorCtr="0" anchor="ctr" bIns="0" lIns="1554475" spcFirstLastPara="1" rIns="4572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Malicious Activity</a:t>
            </a:r>
            <a:endParaRPr/>
          </a:p>
        </p:txBody>
      </p:sp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1975" y="2658975"/>
            <a:ext cx="647700" cy="186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175" y="259350"/>
            <a:ext cx="8649651" cy="46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>
            <p:ph type="title"/>
          </p:nvPr>
        </p:nvSpPr>
        <p:spPr>
          <a:xfrm>
            <a:off x="274359" y="297663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Topology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Critical Vulnerabilities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idx="2" type="body"/>
          </p:nvPr>
        </p:nvSpPr>
        <p:spPr>
          <a:xfrm>
            <a:off x="115375" y="910475"/>
            <a:ext cx="6474300" cy="3897600"/>
          </a:xfrm>
          <a:prstGeom prst="rect">
            <a:avLst/>
          </a:prstGeom>
          <a:solidFill>
            <a:srgbClr val="1D8BE6">
              <a:alpha val="14530"/>
            </a:srgbClr>
          </a:solidFill>
        </p:spPr>
        <p:txBody>
          <a:bodyPr anchorCtr="0" anchor="t" bIns="914400" lIns="457200" spcFirstLastPara="1" rIns="457200" wrap="square" tIns="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800"/>
              <a:t>[Insert Here]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Use </a:t>
            </a:r>
            <a:r>
              <a:rPr lang="en" u="sng">
                <a:solidFill>
                  <a:schemeClr val="hlink"/>
                </a:solidFill>
                <a:hlinkClick r:id="rId3"/>
              </a:rPr>
              <a:t>draw.io</a:t>
            </a:r>
            <a:r>
              <a:rPr lang="en">
                <a:solidFill>
                  <a:schemeClr val="dk1"/>
                </a:solidFill>
              </a:rPr>
              <a:t> to create</a:t>
            </a:r>
            <a:r>
              <a:rPr lang="en"/>
              <a:t> a diagram of the network.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 your diagram to this slide and fill out the data in the sidebar.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 txBox="1"/>
          <p:nvPr>
            <p:ph idx="3" type="subTitle"/>
          </p:nvPr>
        </p:nvSpPr>
        <p:spPr>
          <a:xfrm>
            <a:off x="7056300" y="910475"/>
            <a:ext cx="1814100" cy="3784800"/>
          </a:xfrm>
          <a:prstGeom prst="rect">
            <a:avLst/>
          </a:prstGeom>
        </p:spPr>
        <p:txBody>
          <a:bodyPr anchorCtr="0" anchor="t" bIns="182875" lIns="182875" spcFirstLastPara="1" rIns="182875" wrap="square" tIns="182875">
            <a:normAutofit fontScale="400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538"/>
              <a:buFont typeface="Arial"/>
              <a:buNone/>
            </a:pPr>
            <a:r>
              <a:rPr lang="en" sz="26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Network</a:t>
            </a:r>
            <a:endParaRPr b="1" sz="2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Address Range: 192.168.1.0/24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Gateway: 192.168.1.1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538"/>
              <a:buFont typeface="Arial"/>
              <a:buNone/>
            </a:pPr>
            <a:r>
              <a:rPr lang="en" sz="26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Machines</a:t>
            </a:r>
            <a:endParaRPr sz="26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IPv4: 192.168.1.90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OS: Debian Kali 5.4.0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Hostname: Kali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IPv4: 192.168.1.110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OS: Debian GNU/Linux 8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Hostname: Target 1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IPv4: 192.168.1.115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OS: Debian GNU/Linux 8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Hostname: Target 2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IPv4: 192.168.1.105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OS: Ubuntu 18.04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Hostname: Capstone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IPv4: 192.168.1.100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OS: Ubuntu 18.04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20833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Hostname: ELK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34" name="Google Shape;134;p21"/>
          <p:cNvSpPr txBox="1"/>
          <p:nvPr>
            <p:ph type="title"/>
          </p:nvPr>
        </p:nvSpPr>
        <p:spPr>
          <a:xfrm>
            <a:off x="-12425" y="0"/>
            <a:ext cx="6699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Topology</a:t>
            </a:r>
            <a:endParaRPr/>
          </a:p>
        </p:txBody>
      </p:sp>
      <p:sp>
        <p:nvSpPr>
          <p:cNvPr id="135" name="Google Shape;135;p21"/>
          <p:cNvSpPr txBox="1"/>
          <p:nvPr>
            <p:ph idx="4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1832" y="3366625"/>
            <a:ext cx="387008" cy="30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375" y="888350"/>
            <a:ext cx="6474300" cy="39351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Critical Vulnerabilities: Target 1</a:t>
            </a:r>
            <a:endParaRPr/>
          </a:p>
        </p:txBody>
      </p:sp>
      <p:sp>
        <p:nvSpPr>
          <p:cNvPr id="143" name="Google Shape;143;p22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2"/>
          <p:cNvSpPr txBox="1"/>
          <p:nvPr>
            <p:ph idx="3" type="body"/>
          </p:nvPr>
        </p:nvSpPr>
        <p:spPr>
          <a:xfrm>
            <a:off x="263834" y="860775"/>
            <a:ext cx="8605800" cy="3699900"/>
          </a:xfrm>
          <a:prstGeom prst="rect">
            <a:avLst/>
          </a:prstGeom>
        </p:spPr>
        <p:txBody>
          <a:bodyPr anchorCtr="0" anchor="t" bIns="914400" lIns="457200" spcFirstLastPara="1" rIns="4572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Our assessment uncovered the following critical vulnerabilities in </a:t>
            </a:r>
            <a:r>
              <a:rPr b="1" lang="en" sz="1700"/>
              <a:t>Target 1</a:t>
            </a:r>
            <a:r>
              <a:rPr lang="en" sz="1700"/>
              <a:t>.</a:t>
            </a:r>
            <a:endParaRPr sz="17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graphicFrame>
        <p:nvGraphicFramePr>
          <p:cNvPr id="145" name="Google Shape;145;p22"/>
          <p:cNvGraphicFramePr/>
          <p:nvPr/>
        </p:nvGraphicFramePr>
        <p:xfrm>
          <a:off x="357246" y="1307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{9C3B4FC7-67C5-4B27-84F5-AA243A8462C5}</a:tableStyleId>
              </a:tblPr>
              <a:tblGrid>
                <a:gridCol w="2750175"/>
                <a:gridCol w="2750175"/>
                <a:gridCol w="2750175"/>
              </a:tblGrid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Vulnerability</a:t>
                      </a:r>
                      <a:endParaRPr b="1" sz="16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16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Impact</a:t>
                      </a:r>
                      <a:endParaRPr b="1" sz="1600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Credential in plain text within 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Database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Unencrypted passwords within accessible database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Unauthorized user can easily obtain username &amp; password with database creds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netbios-ssn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139/tcp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Samba smbd 3 (network file sharing protocol).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Accessible password hashes &amp; weak password requirements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Password hash was accessible and unprotected. Additionally, a user password was the same as the user name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Access password hash allows bad actor to “crack” password using available tools. 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Weak password allows bad actors to easily guess password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22/tcp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Default port 22 is open for SSH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Any user is able to ssh into the server with known credentials.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  <a:tr h="142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Old version of Wordpress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Wordpress version 3.7.8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Vulnerabilities have been patched in later versions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350" y="268975"/>
            <a:ext cx="8595300" cy="472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/>
          <p:nvPr>
            <p:ph type="title"/>
          </p:nvPr>
        </p:nvSpPr>
        <p:spPr>
          <a:xfrm flipH="1">
            <a:off x="3015225" y="1883500"/>
            <a:ext cx="3003300" cy="1496400"/>
          </a:xfrm>
          <a:prstGeom prst="rect">
            <a:avLst/>
          </a:prstGeom>
          <a:solidFill>
            <a:srgbClr val="6D9EEB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Traffic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Profile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Traffic Profile</a:t>
            </a:r>
            <a:endParaRPr/>
          </a:p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24"/>
          <p:cNvSpPr txBox="1"/>
          <p:nvPr>
            <p:ph idx="3" type="body"/>
          </p:nvPr>
        </p:nvSpPr>
        <p:spPr>
          <a:xfrm>
            <a:off x="263834" y="860775"/>
            <a:ext cx="8605800" cy="3699900"/>
          </a:xfrm>
          <a:prstGeom prst="rect">
            <a:avLst/>
          </a:prstGeom>
        </p:spPr>
        <p:txBody>
          <a:bodyPr anchorCtr="0" anchor="t" bIns="914400" lIns="457200" spcFirstLastPara="1" rIns="45720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700"/>
              <a:t>Our analysis identified the following characteristics of the traffic on the network: </a:t>
            </a:r>
            <a:endParaRPr sz="1700">
              <a:solidFill>
                <a:schemeClr val="dk1"/>
              </a:solidFill>
            </a:endParaRPr>
          </a:p>
        </p:txBody>
      </p:sp>
      <p:graphicFrame>
        <p:nvGraphicFramePr>
          <p:cNvPr id="160" name="Google Shape;160;p24"/>
          <p:cNvGraphicFramePr/>
          <p:nvPr/>
        </p:nvGraphicFramePr>
        <p:xfrm>
          <a:off x="441476" y="133592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{9C3B4FC7-67C5-4B27-84F5-AA243A8462C5}</a:tableStyleId>
              </a:tblPr>
              <a:tblGrid>
                <a:gridCol w="2750175"/>
                <a:gridCol w="2750175"/>
                <a:gridCol w="2750175"/>
              </a:tblGrid>
              <a:tr h="32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</a:t>
                      </a:r>
                      <a:endParaRPr b="1" sz="15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</a:t>
                      </a:r>
                      <a:endParaRPr b="1" sz="15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Description</a:t>
                      </a:r>
                      <a:endParaRPr b="1" sz="1500">
                        <a:solidFill>
                          <a:srgbClr val="FFFFFF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61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Top Talkers (IP Addresses)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185.243.115.84</a:t>
                      </a:r>
                      <a:endParaRPr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172.16.4.205</a:t>
                      </a:r>
                      <a:endParaRPr sz="1300"/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Machines that sent the most traffic.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  <a:tr h="79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Most Common Protocols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Three most common protocols on the network.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  <a:tr h="394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# of Unique IP Addresses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808</a:t>
                      </a:r>
                      <a:endParaRPr sz="1300"/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Count of observed IP addresses.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  <a:tr h="360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Subnets 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10.0.0.0/8, 192.168.1.0/24,</a:t>
                      </a:r>
                      <a:endParaRPr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172.16.0.0/16 </a:t>
                      </a:r>
                      <a:endParaRPr sz="1300"/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Observed subnet ranges.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  <a:tr h="79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# of Malware Species</a:t>
                      </a:r>
                      <a:endParaRPr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en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Number of malware binaries identified in traffic.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34275" marB="34275" marR="34300" marL="343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D8BE6">
                        <a:alpha val="1453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61" name="Google Shape;161;p24"/>
          <p:cNvSpPr txBox="1"/>
          <p:nvPr/>
        </p:nvSpPr>
        <p:spPr>
          <a:xfrm>
            <a:off x="5465125" y="4142950"/>
            <a:ext cx="157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/>
        </p:nvSpPr>
        <p:spPr>
          <a:xfrm>
            <a:off x="3118175" y="2170300"/>
            <a:ext cx="1827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Kerberos (KRB5)        NetBios-NS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Domain</a:t>
            </a:r>
            <a:endParaRPr sz="1600"/>
          </a:p>
        </p:txBody>
      </p:sp>
      <p:sp>
        <p:nvSpPr>
          <p:cNvPr id="163" name="Google Shape;163;p24"/>
          <p:cNvSpPr txBox="1"/>
          <p:nvPr/>
        </p:nvSpPr>
        <p:spPr>
          <a:xfrm>
            <a:off x="4244150" y="2170300"/>
            <a:ext cx="18279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HTTP/S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TCP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LDAP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-12300" y="0"/>
            <a:ext cx="9168600" cy="533700"/>
          </a:xfrm>
          <a:prstGeom prst="rect">
            <a:avLst/>
          </a:prstGeom>
        </p:spPr>
        <p:txBody>
          <a:bodyPr anchorCtr="0" anchor="t" bIns="91425" lIns="457200" spcFirstLastPara="1" rIns="274300" wrap="square" tIns="1828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Behavioral Analysis</a:t>
            </a:r>
            <a:endParaRPr/>
          </a:p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0" y="675975"/>
            <a:ext cx="9144000" cy="364800"/>
          </a:xfrm>
          <a:prstGeom prst="rect">
            <a:avLst/>
          </a:prstGeom>
        </p:spPr>
        <p:txBody>
          <a:bodyPr anchorCtr="0" anchor="t" bIns="0" lIns="457200" spcFirstLastPara="1" rIns="457200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Purpose of Traffic on the Network</a:t>
            </a:r>
            <a:endParaRPr b="1"/>
          </a:p>
        </p:txBody>
      </p:sp>
      <p:sp>
        <p:nvSpPr>
          <p:cNvPr id="171" name="Google Shape;171;p25"/>
          <p:cNvSpPr txBox="1"/>
          <p:nvPr>
            <p:ph idx="12" type="sldNum"/>
          </p:nvPr>
        </p:nvSpPr>
        <p:spPr>
          <a:xfrm>
            <a:off x="8607775" y="4957200"/>
            <a:ext cx="261900" cy="105600"/>
          </a:xfrm>
          <a:prstGeom prst="rect">
            <a:avLst/>
          </a:prstGeom>
        </p:spPr>
        <p:txBody>
          <a:bodyPr anchorCtr="0" anchor="t" bIns="91425" lIns="0" spcFirstLastPara="1" rIns="0" wrap="square" tIns="0">
            <a:normAutofit fontScale="2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5"/>
          <p:cNvSpPr txBox="1"/>
          <p:nvPr>
            <p:ph idx="2" type="subTitle"/>
          </p:nvPr>
        </p:nvSpPr>
        <p:spPr>
          <a:xfrm>
            <a:off x="-12300" y="4916650"/>
            <a:ext cx="7971900" cy="226800"/>
          </a:xfrm>
          <a:prstGeom prst="rect">
            <a:avLst/>
          </a:prstGeom>
        </p:spPr>
        <p:txBody>
          <a:bodyPr anchorCtr="0" anchor="t" bIns="0" lIns="274300" spcFirstLastPara="1" rIns="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5"/>
          <p:cNvSpPr txBox="1"/>
          <p:nvPr>
            <p:ph idx="3" type="body"/>
          </p:nvPr>
        </p:nvSpPr>
        <p:spPr>
          <a:xfrm>
            <a:off x="175" y="1284250"/>
            <a:ext cx="4882800" cy="3622200"/>
          </a:xfrm>
          <a:prstGeom prst="rect">
            <a:avLst/>
          </a:prstGeom>
        </p:spPr>
        <p:txBody>
          <a:bodyPr anchorCtr="0" anchor="t" bIns="914400" lIns="457200" spcFirstLastPara="1" rIns="457200" wrap="square" tIns="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285"/>
          </a:p>
          <a:p>
            <a:pPr indent="0" lvl="0" marL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br>
              <a:rPr lang="en" sz="1285"/>
            </a:br>
            <a:r>
              <a:rPr lang="en" sz="1285"/>
              <a:t>“</a:t>
            </a:r>
            <a:r>
              <a:rPr b="1" lang="en" sz="1285"/>
              <a:t>Normal</a:t>
            </a:r>
            <a:r>
              <a:rPr lang="en" sz="1285"/>
              <a:t>”</a:t>
            </a:r>
            <a:r>
              <a:rPr b="1" lang="en" sz="1285"/>
              <a:t> Activity</a:t>
            </a:r>
            <a:endParaRPr sz="1285"/>
          </a:p>
          <a:p>
            <a:pPr indent="-170497" lvl="0" marL="34290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1285"/>
              <a:buChar char="●"/>
            </a:pPr>
            <a:r>
              <a:rPr lang="en" sz="1285">
                <a:solidFill>
                  <a:srgbClr val="0000FF"/>
                </a:solidFill>
              </a:rPr>
              <a:t>Browsing the internet</a:t>
            </a:r>
            <a:endParaRPr sz="1285">
              <a:solidFill>
                <a:srgbClr val="0000FF"/>
              </a:solidFill>
            </a:endParaRPr>
          </a:p>
          <a:p>
            <a:pPr indent="-170497" lvl="0" marL="3429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85"/>
              <a:buChar char="●"/>
            </a:pPr>
            <a:r>
              <a:rPr lang="en" sz="1285">
                <a:solidFill>
                  <a:srgbClr val="0000FF"/>
                </a:solidFill>
              </a:rPr>
              <a:t>Short lived internet traffic</a:t>
            </a:r>
            <a:endParaRPr sz="1285">
              <a:solidFill>
                <a:srgbClr val="0000FF"/>
              </a:solidFill>
            </a:endParaRPr>
          </a:p>
          <a:p>
            <a:pPr indent="-170497" lvl="0" marL="3429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85"/>
              <a:buChar char="●"/>
            </a:pPr>
            <a:r>
              <a:rPr lang="en" sz="1285">
                <a:solidFill>
                  <a:srgbClr val="0000FF"/>
                </a:solidFill>
              </a:rPr>
              <a:t>Network file sharing via intranet</a:t>
            </a:r>
            <a:r>
              <a:rPr lang="en" sz="1285"/>
              <a:t> </a:t>
            </a:r>
            <a:endParaRPr sz="1285"/>
          </a:p>
          <a:p>
            <a:pPr indent="0" lvl="0" marL="17780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285"/>
          </a:p>
          <a:p>
            <a:pPr indent="0" lvl="0" marL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r>
              <a:rPr b="1" lang="en" sz="1285"/>
              <a:t>Suspicious Activity</a:t>
            </a:r>
            <a:endParaRPr sz="1285"/>
          </a:p>
          <a:p>
            <a:pPr indent="-170497" lvl="0" marL="34290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1285"/>
              <a:buChar char="●"/>
            </a:pPr>
            <a:r>
              <a:rPr lang="en" sz="1285">
                <a:solidFill>
                  <a:srgbClr val="0000FF"/>
                </a:solidFill>
              </a:rPr>
              <a:t>Browsing the internet for malware or suspicious sites such as how to hack and torrent downloads  </a:t>
            </a:r>
            <a:endParaRPr sz="1285">
              <a:solidFill>
                <a:srgbClr val="0000FF"/>
              </a:solidFill>
            </a:endParaRPr>
          </a:p>
          <a:p>
            <a:pPr indent="-170497" lvl="0" marL="3429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85"/>
              <a:buChar char="●"/>
            </a:pPr>
            <a:r>
              <a:rPr lang="en" sz="1285">
                <a:solidFill>
                  <a:srgbClr val="0000FF"/>
                </a:solidFill>
              </a:rPr>
              <a:t>Excessive HTTP error</a:t>
            </a:r>
            <a:endParaRPr sz="1285">
              <a:solidFill>
                <a:srgbClr val="0000FF"/>
              </a:solidFill>
            </a:endParaRPr>
          </a:p>
          <a:p>
            <a:pPr indent="-170497" lvl="0" marL="3429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85"/>
              <a:buChar char="●"/>
            </a:pPr>
            <a:r>
              <a:rPr lang="en" sz="1285">
                <a:solidFill>
                  <a:srgbClr val="0000FF"/>
                </a:solidFill>
              </a:rPr>
              <a:t>HTTP request size</a:t>
            </a:r>
            <a:endParaRPr sz="1285"/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325" y="1731300"/>
            <a:ext cx="4174851" cy="218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5"/>
          <p:cNvSpPr txBox="1"/>
          <p:nvPr/>
        </p:nvSpPr>
        <p:spPr>
          <a:xfrm>
            <a:off x="369900" y="1145113"/>
            <a:ext cx="78918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" sz="1285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Users were observed engaging in the following kinds of activity: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274334" y="2006013"/>
            <a:ext cx="85953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Activity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6"/>
          <p:cNvSpPr txBox="1"/>
          <p:nvPr/>
        </p:nvSpPr>
        <p:spPr>
          <a:xfrm>
            <a:off x="8607775" y="4957200"/>
            <a:ext cx="261900" cy="1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/>
              <a:t>‹#›</a:t>
            </a:fld>
            <a:endParaRPr sz="600"/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575" y="406513"/>
            <a:ext cx="2200779" cy="2040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7475" y="2747337"/>
            <a:ext cx="2872150" cy="2040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